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ushare\wu\Assessment\Surveys%20-%20Internal\Graduating%20Student%20Surveys\2018-19\Data\Grad%20Data\2018-2019%20Grad%20Outpu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Primary Reason for Choosing Washburn (</a:t>
            </a:r>
            <a:r>
              <a:rPr lang="en-US" sz="1200" b="1" i="1"/>
              <a:t>n</a:t>
            </a:r>
            <a:r>
              <a:rPr lang="en-US" sz="1200" b="1"/>
              <a:t> = 582)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584693161726064E-2"/>
          <c:y val="0.12649086358134121"/>
          <c:w val="0.87849949767664171"/>
          <c:h val="0.4503741568621474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Reasons!$D$2</c:f>
              <c:strCache>
                <c:ptCount val="1"/>
                <c:pt idx="0">
                  <c:v>Valid Percent</c:v>
                </c:pt>
              </c:strCache>
            </c:strRef>
          </c:tx>
          <c:spPr>
            <a:solidFill>
              <a:srgbClr val="608E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Reasons!$A$3:$A$12</c:f>
              <c:strCache>
                <c:ptCount val="8"/>
                <c:pt idx="0">
                  <c:v>Location</c:v>
                </c:pt>
                <c:pt idx="1">
                  <c:v>Type of programs available</c:v>
                </c:pt>
                <c:pt idx="2">
                  <c:v>Cost</c:v>
                </c:pt>
                <c:pt idx="3">
                  <c:v>Academic reputation</c:v>
                </c:pt>
                <c:pt idx="4">
                  <c:v>Scholarship</c:v>
                </c:pt>
                <c:pt idx="5">
                  <c:v>Other (please explain)</c:v>
                </c:pt>
                <c:pt idx="6">
                  <c:v>Size</c:v>
                </c:pt>
                <c:pt idx="7">
                  <c:v>A particular professor</c:v>
                </c:pt>
              </c:strCache>
            </c:strRef>
          </c:cat>
          <c:val>
            <c:numRef>
              <c:f>Reasons!$D$3:$D$12</c:f>
              <c:numCache>
                <c:formatCode>0.0%</c:formatCode>
                <c:ptCount val="8"/>
                <c:pt idx="0">
                  <c:v>0.33333333333333331</c:v>
                </c:pt>
                <c:pt idx="1">
                  <c:v>0.2422680412371134</c:v>
                </c:pt>
                <c:pt idx="2">
                  <c:v>9.7938144329896906E-2</c:v>
                </c:pt>
                <c:pt idx="3">
                  <c:v>9.4501718213058417E-2</c:v>
                </c:pt>
                <c:pt idx="4">
                  <c:v>8.247422680412371E-2</c:v>
                </c:pt>
                <c:pt idx="5">
                  <c:v>7.560137457044673E-2</c:v>
                </c:pt>
                <c:pt idx="6">
                  <c:v>5.8419243986254296E-2</c:v>
                </c:pt>
                <c:pt idx="7">
                  <c:v>1.5463917525773196E-2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5-413C-95E4-4F0F8629D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838680"/>
        <c:axId val="659839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Reasons!$B$2</c15:sqref>
                        </c15:formulaRef>
                      </c:ext>
                    </c:extLst>
                    <c:strCache>
                      <c:ptCount val="1"/>
                      <c:pt idx="0">
                        <c:v>Frequency</c:v>
                      </c:pt>
                    </c:strCache>
                  </c:strRef>
                </c:tx>
                <c:spPr>
                  <a:solidFill>
                    <a:srgbClr val="608EB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Reasons!$A$3:$A$12</c15:sqref>
                        </c15:formulaRef>
                      </c:ext>
                    </c:extLst>
                    <c:strCache>
                      <c:ptCount val="8"/>
                      <c:pt idx="0">
                        <c:v>Location</c:v>
                      </c:pt>
                      <c:pt idx="1">
                        <c:v>Type of programs available</c:v>
                      </c:pt>
                      <c:pt idx="2">
                        <c:v>Cost</c:v>
                      </c:pt>
                      <c:pt idx="3">
                        <c:v>Academic reputation</c:v>
                      </c:pt>
                      <c:pt idx="4">
                        <c:v>Scholarship</c:v>
                      </c:pt>
                      <c:pt idx="5">
                        <c:v>Other (please explain)</c:v>
                      </c:pt>
                      <c:pt idx="6">
                        <c:v>Size</c:v>
                      </c:pt>
                      <c:pt idx="7">
                        <c:v>A particular professor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Reasons!$B$3:$B$12</c15:sqref>
                        </c15:formulaRef>
                      </c:ext>
                    </c:extLst>
                    <c:numCache>
                      <c:formatCode>###0</c:formatCode>
                      <c:ptCount val="8"/>
                      <c:pt idx="0">
                        <c:v>194</c:v>
                      </c:pt>
                      <c:pt idx="1">
                        <c:v>141</c:v>
                      </c:pt>
                      <c:pt idx="2">
                        <c:v>57</c:v>
                      </c:pt>
                      <c:pt idx="3">
                        <c:v>55</c:v>
                      </c:pt>
                      <c:pt idx="4">
                        <c:v>48</c:v>
                      </c:pt>
                      <c:pt idx="5">
                        <c:v>44</c:v>
                      </c:pt>
                      <c:pt idx="6">
                        <c:v>34</c:v>
                      </c:pt>
                      <c:pt idx="7">
                        <c:v>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215-413C-95E4-4F0F8629DA4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Reasons!$C$2</c15:sqref>
                        </c15:formulaRef>
                      </c:ext>
                    </c:extLst>
                    <c:strCache>
                      <c:ptCount val="1"/>
                      <c:pt idx="0">
                        <c:v>Percent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Reasons!$A$3:$A$12</c15:sqref>
                        </c15:formulaRef>
                      </c:ext>
                    </c:extLst>
                    <c:strCache>
                      <c:ptCount val="8"/>
                      <c:pt idx="0">
                        <c:v>Location</c:v>
                      </c:pt>
                      <c:pt idx="1">
                        <c:v>Type of programs available</c:v>
                      </c:pt>
                      <c:pt idx="2">
                        <c:v>Cost</c:v>
                      </c:pt>
                      <c:pt idx="3">
                        <c:v>Academic reputation</c:v>
                      </c:pt>
                      <c:pt idx="4">
                        <c:v>Scholarship</c:v>
                      </c:pt>
                      <c:pt idx="5">
                        <c:v>Other (please explain)</c:v>
                      </c:pt>
                      <c:pt idx="6">
                        <c:v>Size</c:v>
                      </c:pt>
                      <c:pt idx="7">
                        <c:v>A particular professor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Reasons!$C$3:$C$12</c15:sqref>
                        </c15:formulaRef>
                      </c:ext>
                    </c:extLst>
                    <c:numCache>
                      <c:formatCode>###0.0</c:formatCode>
                      <c:ptCount val="8"/>
                      <c:pt idx="0">
                        <c:v>33.219178082191782</c:v>
                      </c:pt>
                      <c:pt idx="1">
                        <c:v>24.143835616438356</c:v>
                      </c:pt>
                      <c:pt idx="2">
                        <c:v>9.7602739726027394</c:v>
                      </c:pt>
                      <c:pt idx="3">
                        <c:v>9.4178082191780828</c:v>
                      </c:pt>
                      <c:pt idx="4">
                        <c:v>8.2191780821917799</c:v>
                      </c:pt>
                      <c:pt idx="5">
                        <c:v>7.5342465753424657</c:v>
                      </c:pt>
                      <c:pt idx="6">
                        <c:v>5.8219178082191778</c:v>
                      </c:pt>
                      <c:pt idx="7">
                        <c:v>1.5410958904109588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215-413C-95E4-4F0F8629DA4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Reasons!$E$2</c15:sqref>
                        </c15:formulaRef>
                      </c:ext>
                    </c:extLst>
                    <c:strCache>
                      <c:ptCount val="1"/>
                      <c:pt idx="0">
                        <c:v>Cumulative Percent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Reasons!$A$3:$A$12</c15:sqref>
                        </c15:formulaRef>
                      </c:ext>
                    </c:extLst>
                    <c:strCache>
                      <c:ptCount val="8"/>
                      <c:pt idx="0">
                        <c:v>Location</c:v>
                      </c:pt>
                      <c:pt idx="1">
                        <c:v>Type of programs available</c:v>
                      </c:pt>
                      <c:pt idx="2">
                        <c:v>Cost</c:v>
                      </c:pt>
                      <c:pt idx="3">
                        <c:v>Academic reputation</c:v>
                      </c:pt>
                      <c:pt idx="4">
                        <c:v>Scholarship</c:v>
                      </c:pt>
                      <c:pt idx="5">
                        <c:v>Other (please explain)</c:v>
                      </c:pt>
                      <c:pt idx="6">
                        <c:v>Size</c:v>
                      </c:pt>
                      <c:pt idx="7">
                        <c:v>A particular professor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Reasons!$E$3:$E$12</c15:sqref>
                        </c15:formulaRef>
                      </c:ext>
                    </c:extLst>
                    <c:numCache>
                      <c:formatCode>###0.0</c:formatCode>
                      <c:ptCount val="8"/>
                      <c:pt idx="0">
                        <c:v>54.280821917808218</c:v>
                      </c:pt>
                      <c:pt idx="1">
                        <c:v>100</c:v>
                      </c:pt>
                      <c:pt idx="2">
                        <c:v>21.06164383561644</c:v>
                      </c:pt>
                      <c:pt idx="3">
                        <c:v>11.301369863013697</c:v>
                      </c:pt>
                      <c:pt idx="4">
                        <c:v>70.034246575342465</c:v>
                      </c:pt>
                      <c:pt idx="5">
                        <c:v>61.815068493150683</c:v>
                      </c:pt>
                      <c:pt idx="6">
                        <c:v>75.856164383561648</c:v>
                      </c:pt>
                      <c:pt idx="7">
                        <c:v>1.8835616438356164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215-413C-95E4-4F0F8629DA4F}"/>
                  </c:ext>
                </c:extLst>
              </c15:ser>
            </c15:filteredBarSeries>
          </c:ext>
        </c:extLst>
      </c:barChart>
      <c:catAx>
        <c:axId val="65983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39072"/>
        <c:crosses val="autoZero"/>
        <c:auto val="1"/>
        <c:lblAlgn val="ctr"/>
        <c:lblOffset val="100"/>
        <c:noMultiLvlLbl val="0"/>
      </c:catAx>
      <c:valAx>
        <c:axId val="659839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386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Primary Reason for Choosing Washburn (</a:t>
            </a:r>
            <a:r>
              <a:rPr lang="en-US" sz="1200" b="1" i="1"/>
              <a:t>n</a:t>
            </a:r>
            <a:r>
              <a:rPr lang="en-US" sz="1200" b="1"/>
              <a:t> = 99)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Reason!$D$2</c:f>
              <c:strCache>
                <c:ptCount val="1"/>
                <c:pt idx="0">
                  <c:v>Valid Percent</c:v>
                </c:pt>
              </c:strCache>
            </c:strRef>
          </c:tx>
          <c:spPr>
            <a:solidFill>
              <a:srgbClr val="608E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Reason!$A$3:$A$12</c:f>
              <c:strCache>
                <c:ptCount val="9"/>
                <c:pt idx="0">
                  <c:v>Type of programs available</c:v>
                </c:pt>
                <c:pt idx="1">
                  <c:v>Academic reputation</c:v>
                </c:pt>
                <c:pt idx="2">
                  <c:v>Location</c:v>
                </c:pt>
                <c:pt idx="3">
                  <c:v>Program was completely on-line</c:v>
                </c:pt>
                <c:pt idx="4">
                  <c:v>Other (please explain)</c:v>
                </c:pt>
                <c:pt idx="5">
                  <c:v>Cost</c:v>
                </c:pt>
                <c:pt idx="6">
                  <c:v>Size</c:v>
                </c:pt>
                <c:pt idx="7">
                  <c:v>A particular professor</c:v>
                </c:pt>
                <c:pt idx="8">
                  <c:v>Scholarship</c:v>
                </c:pt>
              </c:strCache>
            </c:strRef>
          </c:cat>
          <c:val>
            <c:numRef>
              <c:f>Reason!$D$3:$D$12</c:f>
              <c:numCache>
                <c:formatCode>0.0%</c:formatCode>
                <c:ptCount val="9"/>
                <c:pt idx="0">
                  <c:v>0.22222222222222199</c:v>
                </c:pt>
                <c:pt idx="1">
                  <c:v>0.21212121212121199</c:v>
                </c:pt>
                <c:pt idx="2">
                  <c:v>0.21212121212121199</c:v>
                </c:pt>
                <c:pt idx="3">
                  <c:v>0.13131313131313099</c:v>
                </c:pt>
                <c:pt idx="4">
                  <c:v>7.0707070707070704E-2</c:v>
                </c:pt>
                <c:pt idx="5">
                  <c:v>6.0606060606060601E-2</c:v>
                </c:pt>
                <c:pt idx="6">
                  <c:v>5.0505050505050497E-2</c:v>
                </c:pt>
                <c:pt idx="7">
                  <c:v>3.03030303030303E-2</c:v>
                </c:pt>
                <c:pt idx="8">
                  <c:v>1.01010101010101E-2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3-4AAF-AA92-3A0108E0F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838680"/>
        <c:axId val="659839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Reason!$B$2</c15:sqref>
                        </c15:formulaRef>
                      </c:ext>
                    </c:extLst>
                    <c:strCache>
                      <c:ptCount val="1"/>
                      <c:pt idx="0">
                        <c:v>Frequency</c:v>
                      </c:pt>
                    </c:strCache>
                  </c:strRef>
                </c:tx>
                <c:spPr>
                  <a:solidFill>
                    <a:srgbClr val="608EB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Reason!$A$3:$A$12</c15:sqref>
                        </c15:formulaRef>
                      </c:ext>
                    </c:extLst>
                    <c:strCache>
                      <c:ptCount val="9"/>
                      <c:pt idx="0">
                        <c:v>Type of programs available</c:v>
                      </c:pt>
                      <c:pt idx="1">
                        <c:v>Academic reputation</c:v>
                      </c:pt>
                      <c:pt idx="2">
                        <c:v>Location</c:v>
                      </c:pt>
                      <c:pt idx="3">
                        <c:v>Program was completely on-line</c:v>
                      </c:pt>
                      <c:pt idx="4">
                        <c:v>Other (please explain)</c:v>
                      </c:pt>
                      <c:pt idx="5">
                        <c:v>Cost</c:v>
                      </c:pt>
                      <c:pt idx="6">
                        <c:v>Size</c:v>
                      </c:pt>
                      <c:pt idx="7">
                        <c:v>A particular professor</c:v>
                      </c:pt>
                      <c:pt idx="8">
                        <c:v>Scholarship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Reason!$B$3:$B$12</c15:sqref>
                        </c15:formulaRef>
                      </c:ext>
                    </c:extLst>
                    <c:numCache>
                      <c:formatCode>###0</c:formatCode>
                      <c:ptCount val="9"/>
                      <c:pt idx="0">
                        <c:v>22</c:v>
                      </c:pt>
                      <c:pt idx="1">
                        <c:v>21</c:v>
                      </c:pt>
                      <c:pt idx="2">
                        <c:v>21</c:v>
                      </c:pt>
                      <c:pt idx="3">
                        <c:v>13</c:v>
                      </c:pt>
                      <c:pt idx="4">
                        <c:v>7</c:v>
                      </c:pt>
                      <c:pt idx="5">
                        <c:v>6</c:v>
                      </c:pt>
                      <c:pt idx="6">
                        <c:v>5</c:v>
                      </c:pt>
                      <c:pt idx="7">
                        <c:v>3</c:v>
                      </c:pt>
                      <c:pt idx="8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783-4AAF-AA92-3A0108E0FE7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Reason!$C$2</c15:sqref>
                        </c15:formulaRef>
                      </c:ext>
                    </c:extLst>
                    <c:strCache>
                      <c:ptCount val="1"/>
                      <c:pt idx="0">
                        <c:v>Percent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Reason!$A$3:$A$12</c15:sqref>
                        </c15:formulaRef>
                      </c:ext>
                    </c:extLst>
                    <c:strCache>
                      <c:ptCount val="9"/>
                      <c:pt idx="0">
                        <c:v>Type of programs available</c:v>
                      </c:pt>
                      <c:pt idx="1">
                        <c:v>Academic reputation</c:v>
                      </c:pt>
                      <c:pt idx="2">
                        <c:v>Location</c:v>
                      </c:pt>
                      <c:pt idx="3">
                        <c:v>Program was completely on-line</c:v>
                      </c:pt>
                      <c:pt idx="4">
                        <c:v>Other (please explain)</c:v>
                      </c:pt>
                      <c:pt idx="5">
                        <c:v>Cost</c:v>
                      </c:pt>
                      <c:pt idx="6">
                        <c:v>Size</c:v>
                      </c:pt>
                      <c:pt idx="7">
                        <c:v>A particular professor</c:v>
                      </c:pt>
                      <c:pt idx="8">
                        <c:v>Scholarship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Reason!$C$3:$C$12</c15:sqref>
                        </c15:formulaRef>
                      </c:ext>
                    </c:extLst>
                    <c:numCache>
                      <c:formatCode>###0.0</c:formatCode>
                      <c:ptCount val="9"/>
                      <c:pt idx="0">
                        <c:v>22.222222222222221</c:v>
                      </c:pt>
                      <c:pt idx="1">
                        <c:v>21.212121212121211</c:v>
                      </c:pt>
                      <c:pt idx="2">
                        <c:v>21.212121212121211</c:v>
                      </c:pt>
                      <c:pt idx="3">
                        <c:v>13.131313131313133</c:v>
                      </c:pt>
                      <c:pt idx="4">
                        <c:v>7.0707070707070701</c:v>
                      </c:pt>
                      <c:pt idx="5">
                        <c:v>6.0606060606060606</c:v>
                      </c:pt>
                      <c:pt idx="6">
                        <c:v>5.0505050505050502</c:v>
                      </c:pt>
                      <c:pt idx="7">
                        <c:v>3.0303030303030303</c:v>
                      </c:pt>
                      <c:pt idx="8">
                        <c:v>1.0101010101010102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783-4AAF-AA92-3A0108E0FE7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Reason!$E$2</c15:sqref>
                        </c15:formulaRef>
                      </c:ext>
                    </c:extLst>
                    <c:strCache>
                      <c:ptCount val="1"/>
                      <c:pt idx="0">
                        <c:v>Cumulative Percent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Reason!$A$3:$A$12</c15:sqref>
                        </c15:formulaRef>
                      </c:ext>
                    </c:extLst>
                    <c:strCache>
                      <c:ptCount val="9"/>
                      <c:pt idx="0">
                        <c:v>Type of programs available</c:v>
                      </c:pt>
                      <c:pt idx="1">
                        <c:v>Academic reputation</c:v>
                      </c:pt>
                      <c:pt idx="2">
                        <c:v>Location</c:v>
                      </c:pt>
                      <c:pt idx="3">
                        <c:v>Program was completely on-line</c:v>
                      </c:pt>
                      <c:pt idx="4">
                        <c:v>Other (please explain)</c:v>
                      </c:pt>
                      <c:pt idx="5">
                        <c:v>Cost</c:v>
                      </c:pt>
                      <c:pt idx="6">
                        <c:v>Size</c:v>
                      </c:pt>
                      <c:pt idx="7">
                        <c:v>A particular professor</c:v>
                      </c:pt>
                      <c:pt idx="8">
                        <c:v>Scholarship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Reason!$E$3:$E$12</c15:sqref>
                        </c15:formulaRef>
                      </c:ext>
                    </c:extLst>
                    <c:numCache>
                      <c:formatCode>###0.0</c:formatCode>
                      <c:ptCount val="9"/>
                      <c:pt idx="0">
                        <c:v>100</c:v>
                      </c:pt>
                      <c:pt idx="1">
                        <c:v>24.242424242424242</c:v>
                      </c:pt>
                      <c:pt idx="2">
                        <c:v>51.515151515151516</c:v>
                      </c:pt>
                      <c:pt idx="3">
                        <c:v>71.717171717171709</c:v>
                      </c:pt>
                      <c:pt idx="4">
                        <c:v>58.585858585858588</c:v>
                      </c:pt>
                      <c:pt idx="5">
                        <c:v>30.303030303030305</c:v>
                      </c:pt>
                      <c:pt idx="6">
                        <c:v>77.777777777777786</c:v>
                      </c:pt>
                      <c:pt idx="7">
                        <c:v>3.0303030303030303</c:v>
                      </c:pt>
                      <c:pt idx="8">
                        <c:v>72.727272727272734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783-4AAF-AA92-3A0108E0FE74}"/>
                  </c:ext>
                </c:extLst>
              </c15:ser>
            </c15:filteredBarSeries>
          </c:ext>
        </c:extLst>
      </c:barChart>
      <c:catAx>
        <c:axId val="65983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39072"/>
        <c:crosses val="autoZero"/>
        <c:auto val="1"/>
        <c:lblAlgn val="ctr"/>
        <c:lblOffset val="100"/>
        <c:noMultiLvlLbl val="0"/>
      </c:catAx>
      <c:valAx>
        <c:axId val="659839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38680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If</a:t>
            </a:r>
            <a:r>
              <a:rPr lang="en-US" sz="1200" b="1" baseline="0"/>
              <a:t> the Choice Could Be Made Again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Reasons!$I$56</c:f>
              <c:strCache>
                <c:ptCount val="1"/>
                <c:pt idx="0">
                  <c:v>Choose College (n = 582)</c:v>
                </c:pt>
              </c:strCache>
            </c:strRef>
          </c:tx>
          <c:spPr>
            <a:solidFill>
              <a:srgbClr val="608E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Reasons!$H$57:$H$61</c:f>
              <c:strCache>
                <c:ptCount val="5"/>
                <c:pt idx="0">
                  <c:v>Definitely Yes</c:v>
                </c:pt>
                <c:pt idx="1">
                  <c:v>Probably Yes</c:v>
                </c:pt>
                <c:pt idx="2">
                  <c:v>Not Sure</c:v>
                </c:pt>
                <c:pt idx="3">
                  <c:v>Probably Not</c:v>
                </c:pt>
                <c:pt idx="4">
                  <c:v>Definitely Not</c:v>
                </c:pt>
              </c:strCache>
            </c:strRef>
          </c:cat>
          <c:val>
            <c:numRef>
              <c:f>Reasons!$I$57:$I$61</c:f>
              <c:numCache>
                <c:formatCode>0.0%</c:formatCode>
                <c:ptCount val="5"/>
                <c:pt idx="0">
                  <c:v>0.75085910652920962</c:v>
                </c:pt>
                <c:pt idx="1">
                  <c:v>0.16666666666666666</c:v>
                </c:pt>
                <c:pt idx="2">
                  <c:v>6.3573883161512024E-2</c:v>
                </c:pt>
                <c:pt idx="3">
                  <c:v>1.7182130584192441E-2</c:v>
                </c:pt>
                <c:pt idx="4">
                  <c:v>1.718213058419244E-3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3-467E-9D04-6C1C16C7ED34}"/>
            </c:ext>
          </c:extLst>
        </c:ser>
        <c:ser>
          <c:idx val="1"/>
          <c:order val="1"/>
          <c:tx>
            <c:strRef>
              <c:f>Reasons!$J$56</c:f>
              <c:strCache>
                <c:ptCount val="1"/>
                <c:pt idx="0">
                  <c:v>Choose Washburn (n = 581)</c:v>
                </c:pt>
              </c:strCache>
            </c:strRef>
          </c:tx>
          <c:spPr>
            <a:solidFill>
              <a:srgbClr val="ECA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Reasons!$H$57:$H$61</c:f>
              <c:strCache>
                <c:ptCount val="5"/>
                <c:pt idx="0">
                  <c:v>Definitely Yes</c:v>
                </c:pt>
                <c:pt idx="1">
                  <c:v>Probably Yes</c:v>
                </c:pt>
                <c:pt idx="2">
                  <c:v>Not Sure</c:v>
                </c:pt>
                <c:pt idx="3">
                  <c:v>Probably Not</c:v>
                </c:pt>
                <c:pt idx="4">
                  <c:v>Definitely Not</c:v>
                </c:pt>
              </c:strCache>
            </c:strRef>
          </c:cat>
          <c:val>
            <c:numRef>
              <c:f>Reasons!$J$57:$J$61</c:f>
              <c:numCache>
                <c:formatCode>0.0%</c:formatCode>
                <c:ptCount val="5"/>
                <c:pt idx="0">
                  <c:v>0.42857142857142855</c:v>
                </c:pt>
                <c:pt idx="1">
                  <c:v>0.33562822719449226</c:v>
                </c:pt>
                <c:pt idx="2">
                  <c:v>0.16179001721170397</c:v>
                </c:pt>
                <c:pt idx="3">
                  <c:v>6.5404475043029264E-2</c:v>
                </c:pt>
                <c:pt idx="4">
                  <c:v>8.6058519793459545E-3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B3-467E-9D04-6C1C16C7E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838680"/>
        <c:axId val="659839072"/>
        <c:extLst/>
      </c:barChart>
      <c:catAx>
        <c:axId val="65983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39072"/>
        <c:crosses val="autoZero"/>
        <c:auto val="1"/>
        <c:lblAlgn val="ctr"/>
        <c:lblOffset val="100"/>
        <c:noMultiLvlLbl val="0"/>
      </c:catAx>
      <c:valAx>
        <c:axId val="659839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3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If</a:t>
            </a:r>
            <a:r>
              <a:rPr lang="en-US" sz="1200" b="1" baseline="0"/>
              <a:t> the Choice Could Be Made Again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Reason!$H$28</c:f>
              <c:strCache>
                <c:ptCount val="1"/>
                <c:pt idx="0">
                  <c:v>Choose to Pursue a Graduate Degree (n = 99)</c:v>
                </c:pt>
              </c:strCache>
            </c:strRef>
          </c:tx>
          <c:spPr>
            <a:solidFill>
              <a:srgbClr val="608E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Reason!$G$29:$G$34</c:f>
              <c:strCache>
                <c:ptCount val="5"/>
                <c:pt idx="0">
                  <c:v>Definitely Yes</c:v>
                </c:pt>
                <c:pt idx="1">
                  <c:v>Probably Yes</c:v>
                </c:pt>
                <c:pt idx="2">
                  <c:v>Not Sure</c:v>
                </c:pt>
                <c:pt idx="3">
                  <c:v>Probably Not</c:v>
                </c:pt>
                <c:pt idx="4">
                  <c:v>Definitely Not</c:v>
                </c:pt>
              </c:strCache>
            </c:strRef>
          </c:cat>
          <c:val>
            <c:numRef>
              <c:f>Reason!$H$29:$H$34</c:f>
              <c:numCache>
                <c:formatCode>0.0%</c:formatCode>
                <c:ptCount val="5"/>
                <c:pt idx="0">
                  <c:v>0.70699999999999996</c:v>
                </c:pt>
                <c:pt idx="1">
                  <c:v>0.20200000000000001</c:v>
                </c:pt>
                <c:pt idx="2">
                  <c:v>7.0999999999999994E-2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7-4F6D-8C24-66D20C346F38}"/>
            </c:ext>
          </c:extLst>
        </c:ser>
        <c:ser>
          <c:idx val="1"/>
          <c:order val="1"/>
          <c:tx>
            <c:strRef>
              <c:f>Reason!$I$28</c:f>
              <c:strCache>
                <c:ptCount val="1"/>
                <c:pt idx="0">
                  <c:v>Choose Washburn (n = 98)</c:v>
                </c:pt>
              </c:strCache>
            </c:strRef>
          </c:tx>
          <c:spPr>
            <a:solidFill>
              <a:srgbClr val="ECA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Reason!$G$29:$G$34</c:f>
              <c:strCache>
                <c:ptCount val="5"/>
                <c:pt idx="0">
                  <c:v>Definitely Yes</c:v>
                </c:pt>
                <c:pt idx="1">
                  <c:v>Probably Yes</c:v>
                </c:pt>
                <c:pt idx="2">
                  <c:v>Not Sure</c:v>
                </c:pt>
                <c:pt idx="3">
                  <c:v>Probably Not</c:v>
                </c:pt>
                <c:pt idx="4">
                  <c:v>Definitely Not</c:v>
                </c:pt>
              </c:strCache>
            </c:strRef>
          </c:cat>
          <c:val>
            <c:numRef>
              <c:f>Reason!$I$29:$I$34</c:f>
              <c:numCache>
                <c:formatCode>0.0%</c:formatCode>
                <c:ptCount val="5"/>
                <c:pt idx="0">
                  <c:v>0.59199999999999997</c:v>
                </c:pt>
                <c:pt idx="1">
                  <c:v>0.28599999999999998</c:v>
                </c:pt>
                <c:pt idx="2">
                  <c:v>9.1999999999999998E-2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87-4F6D-8C24-66D20C346F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9838680"/>
        <c:axId val="659839072"/>
        <c:extLst/>
      </c:barChart>
      <c:catAx>
        <c:axId val="65983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39072"/>
        <c:crosses val="autoZero"/>
        <c:auto val="1"/>
        <c:lblAlgn val="ctr"/>
        <c:lblOffset val="100"/>
        <c:noMultiLvlLbl val="0"/>
      </c:catAx>
      <c:valAx>
        <c:axId val="659839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38680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Quality</a:t>
            </a:r>
            <a:r>
              <a:rPr lang="en-US" sz="1200" b="1" baseline="0"/>
              <a:t> of </a:t>
            </a:r>
            <a:r>
              <a:rPr lang="en-US" sz="1200" b="1"/>
              <a:t>Washburn Education (</a:t>
            </a:r>
            <a:r>
              <a:rPr lang="en-US" sz="1200" b="1" i="1"/>
              <a:t>n</a:t>
            </a:r>
            <a:r>
              <a:rPr lang="en-US" sz="1200" b="1"/>
              <a:t> = 582)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Reasons!$D$74</c:f>
              <c:strCache>
                <c:ptCount val="1"/>
                <c:pt idx="0">
                  <c:v>Valid Percent</c:v>
                </c:pt>
              </c:strCache>
            </c:strRef>
          </c:tx>
          <c:spPr>
            <a:solidFill>
              <a:srgbClr val="608E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Reasons!$A$75:$A$79</c:f>
              <c:strCache>
                <c:ptCount val="4"/>
                <c:pt idx="0">
                  <c:v>Very good</c:v>
                </c:pt>
                <c:pt idx="1">
                  <c:v>Good</c:v>
                </c:pt>
                <c:pt idx="2">
                  <c:v>Acceptable</c:v>
                </c:pt>
                <c:pt idx="3">
                  <c:v>Poor</c:v>
                </c:pt>
              </c:strCache>
            </c:strRef>
          </c:cat>
          <c:val>
            <c:numRef>
              <c:f>Reasons!$D$75:$D$79</c:f>
              <c:numCache>
                <c:formatCode>0.0%</c:formatCode>
                <c:ptCount val="4"/>
                <c:pt idx="0">
                  <c:v>0.49312714776632305</c:v>
                </c:pt>
                <c:pt idx="1">
                  <c:v>0.39690721649484534</c:v>
                </c:pt>
                <c:pt idx="2">
                  <c:v>0.10652920962199312</c:v>
                </c:pt>
                <c:pt idx="3">
                  <c:v>3.4364261168384879E-3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3-484B-B8C5-240D4FC6A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838680"/>
        <c:axId val="659839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Reasons!$B$74</c15:sqref>
                        </c15:formulaRef>
                      </c:ext>
                    </c:extLst>
                    <c:strCache>
                      <c:ptCount val="1"/>
                      <c:pt idx="0">
                        <c:v>Frequency</c:v>
                      </c:pt>
                    </c:strCache>
                  </c:strRef>
                </c:tx>
                <c:spPr>
                  <a:solidFill>
                    <a:srgbClr val="608EB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Reasons!$A$75:$A$79</c15:sqref>
                        </c15:formulaRef>
                      </c:ext>
                    </c:extLst>
                    <c:strCache>
                      <c:ptCount val="4"/>
                      <c:pt idx="0">
                        <c:v>Very good</c:v>
                      </c:pt>
                      <c:pt idx="1">
                        <c:v>Good</c:v>
                      </c:pt>
                      <c:pt idx="2">
                        <c:v>Acceptable</c:v>
                      </c:pt>
                      <c:pt idx="3">
                        <c:v>Poor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Reasons!$B$75:$B$79</c15:sqref>
                        </c15:formulaRef>
                      </c:ext>
                    </c:extLst>
                    <c:numCache>
                      <c:formatCode>###0</c:formatCode>
                      <c:ptCount val="4"/>
                      <c:pt idx="0">
                        <c:v>287</c:v>
                      </c:pt>
                      <c:pt idx="1">
                        <c:v>231</c:v>
                      </c:pt>
                      <c:pt idx="2">
                        <c:v>62</c:v>
                      </c:pt>
                      <c:pt idx="3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663-484B-B8C5-240D4FC6A96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Reasons!$C$74</c15:sqref>
                        </c15:formulaRef>
                      </c:ext>
                    </c:extLst>
                    <c:strCache>
                      <c:ptCount val="1"/>
                      <c:pt idx="0">
                        <c:v>Percent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Reasons!$A$75:$A$79</c15:sqref>
                        </c15:formulaRef>
                      </c:ext>
                    </c:extLst>
                    <c:strCache>
                      <c:ptCount val="4"/>
                      <c:pt idx="0">
                        <c:v>Very good</c:v>
                      </c:pt>
                      <c:pt idx="1">
                        <c:v>Good</c:v>
                      </c:pt>
                      <c:pt idx="2">
                        <c:v>Acceptable</c:v>
                      </c:pt>
                      <c:pt idx="3">
                        <c:v>Poor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Reasons!$C$75:$C$79</c15:sqref>
                        </c15:formulaRef>
                      </c:ext>
                    </c:extLst>
                    <c:numCache>
                      <c:formatCode>###0.0</c:formatCode>
                      <c:ptCount val="4"/>
                      <c:pt idx="0">
                        <c:v>49.143835616438359</c:v>
                      </c:pt>
                      <c:pt idx="1">
                        <c:v>39.554794520547951</c:v>
                      </c:pt>
                      <c:pt idx="2">
                        <c:v>10.616438356164384</c:v>
                      </c:pt>
                      <c:pt idx="3">
                        <c:v>0.34246575342465752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663-484B-B8C5-240D4FC6A96A}"/>
                  </c:ext>
                </c:extLst>
              </c15:ser>
            </c15:filteredBarSeries>
          </c:ext>
        </c:extLst>
      </c:barChart>
      <c:catAx>
        <c:axId val="65983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39072"/>
        <c:crosses val="autoZero"/>
        <c:auto val="1"/>
        <c:lblAlgn val="ctr"/>
        <c:lblOffset val="100"/>
        <c:noMultiLvlLbl val="0"/>
      </c:catAx>
      <c:valAx>
        <c:axId val="659839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38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Quality</a:t>
            </a:r>
            <a:r>
              <a:rPr lang="en-US" sz="1200" b="1" baseline="0"/>
              <a:t> of </a:t>
            </a:r>
            <a:r>
              <a:rPr lang="en-US" sz="1200" b="1"/>
              <a:t>Washburn Education (</a:t>
            </a:r>
            <a:r>
              <a:rPr lang="en-US" sz="1200" b="1" i="1"/>
              <a:t>n</a:t>
            </a:r>
            <a:r>
              <a:rPr lang="en-US" sz="1200" b="1"/>
              <a:t> = 99)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Reason!$D$45</c:f>
              <c:strCache>
                <c:ptCount val="1"/>
                <c:pt idx="0">
                  <c:v>Valid Percent</c:v>
                </c:pt>
              </c:strCache>
            </c:strRef>
          </c:tx>
          <c:spPr>
            <a:solidFill>
              <a:srgbClr val="608E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Reason!$A$46:$A$50</c:f>
              <c:strCache>
                <c:ptCount val="4"/>
                <c:pt idx="0">
                  <c:v>Very good</c:v>
                </c:pt>
                <c:pt idx="1">
                  <c:v>Good</c:v>
                </c:pt>
                <c:pt idx="2">
                  <c:v>Acceptable</c:v>
                </c:pt>
                <c:pt idx="3">
                  <c:v>Very Poor</c:v>
                </c:pt>
              </c:strCache>
              <c:extLst/>
            </c:strRef>
          </c:cat>
          <c:val>
            <c:numRef>
              <c:f>Reason!$D$46:$D$50</c:f>
              <c:numCache>
                <c:formatCode>0.0%</c:formatCode>
                <c:ptCount val="4"/>
                <c:pt idx="0">
                  <c:v>0.60606060606060597</c:v>
                </c:pt>
                <c:pt idx="1">
                  <c:v>0.32323232323232298</c:v>
                </c:pt>
                <c:pt idx="2">
                  <c:v>6.0606060606060601E-2</c:v>
                </c:pt>
                <c:pt idx="3">
                  <c:v>1.01010101010101E-2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49E-4EB3-8A4C-756A19B882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9838680"/>
        <c:axId val="659839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Reason!$B$45</c15:sqref>
                        </c15:formulaRef>
                      </c:ext>
                    </c:extLst>
                    <c:strCache>
                      <c:ptCount val="1"/>
                      <c:pt idx="0">
                        <c:v>Frequency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Reason!$A$46:$A$50</c15:sqref>
                        </c15:formulaRef>
                      </c:ext>
                    </c:extLst>
                    <c:strCache>
                      <c:ptCount val="4"/>
                      <c:pt idx="0">
                        <c:v>Very good</c:v>
                      </c:pt>
                      <c:pt idx="1">
                        <c:v>Good</c:v>
                      </c:pt>
                      <c:pt idx="2">
                        <c:v>Acceptable</c:v>
                      </c:pt>
                      <c:pt idx="3">
                        <c:v>Very Poor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Reason!$B$46:$B$50</c15:sqref>
                        </c15:formulaRef>
                      </c:ext>
                    </c:extLst>
                    <c:numCache>
                      <c:formatCode>###0</c:formatCode>
                      <c:ptCount val="4"/>
                      <c:pt idx="0">
                        <c:v>60</c:v>
                      </c:pt>
                      <c:pt idx="1">
                        <c:v>32</c:v>
                      </c:pt>
                      <c:pt idx="2">
                        <c:v>6</c:v>
                      </c:pt>
                      <c:pt idx="3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49E-4EB3-8A4C-756A19B8822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Reason!$C$45</c15:sqref>
                        </c15:formulaRef>
                      </c:ext>
                    </c:extLst>
                    <c:strCache>
                      <c:ptCount val="1"/>
                      <c:pt idx="0">
                        <c:v>Percent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Reason!$A$46:$A$50</c15:sqref>
                        </c15:formulaRef>
                      </c:ext>
                    </c:extLst>
                    <c:strCache>
                      <c:ptCount val="4"/>
                      <c:pt idx="0">
                        <c:v>Very good</c:v>
                      </c:pt>
                      <c:pt idx="1">
                        <c:v>Good</c:v>
                      </c:pt>
                      <c:pt idx="2">
                        <c:v>Acceptable</c:v>
                      </c:pt>
                      <c:pt idx="3">
                        <c:v>Very Poor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Reason!$C$46:$C$50</c15:sqref>
                        </c15:formulaRef>
                      </c:ext>
                    </c:extLst>
                    <c:numCache>
                      <c:formatCode>###0.0</c:formatCode>
                      <c:ptCount val="4"/>
                      <c:pt idx="0">
                        <c:v>60.606060606060609</c:v>
                      </c:pt>
                      <c:pt idx="1">
                        <c:v>32.323232323232325</c:v>
                      </c:pt>
                      <c:pt idx="2">
                        <c:v>6.0606060606060606</c:v>
                      </c:pt>
                      <c:pt idx="3">
                        <c:v>1.0101010101010102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49E-4EB3-8A4C-756A19B8822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Reason!$E$45</c15:sqref>
                        </c15:formulaRef>
                      </c:ext>
                    </c:extLst>
                    <c:strCache>
                      <c:ptCount val="1"/>
                      <c:pt idx="0">
                        <c:v>Cumulative Percent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Reason!$A$46:$A$50</c15:sqref>
                        </c15:formulaRef>
                      </c:ext>
                    </c:extLst>
                    <c:strCache>
                      <c:ptCount val="4"/>
                      <c:pt idx="0">
                        <c:v>Very good</c:v>
                      </c:pt>
                      <c:pt idx="1">
                        <c:v>Good</c:v>
                      </c:pt>
                      <c:pt idx="2">
                        <c:v>Acceptable</c:v>
                      </c:pt>
                      <c:pt idx="3">
                        <c:v>Very Poor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Reason!$E$46:$E$50</c15:sqref>
                        </c15:formulaRef>
                      </c:ext>
                    </c:extLst>
                    <c:numCache>
                      <c:formatCode>###0.0</c:formatCode>
                      <c:ptCount val="4"/>
                      <c:pt idx="0">
                        <c:v>98.98989898989899</c:v>
                      </c:pt>
                      <c:pt idx="1">
                        <c:v>38.383838383838381</c:v>
                      </c:pt>
                      <c:pt idx="2">
                        <c:v>6.0606060606060606</c:v>
                      </c:pt>
                      <c:pt idx="3">
                        <c:v>100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49E-4EB3-8A4C-756A19B8822A}"/>
                  </c:ext>
                </c:extLst>
              </c15:ser>
            </c15:filteredBarSeries>
          </c:ext>
        </c:extLst>
      </c:barChart>
      <c:catAx>
        <c:axId val="65983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39072"/>
        <c:crosses val="autoZero"/>
        <c:auto val="1"/>
        <c:lblAlgn val="ctr"/>
        <c:lblOffset val="100"/>
        <c:noMultiLvlLbl val="0"/>
      </c:catAx>
      <c:valAx>
        <c:axId val="659839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838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3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703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497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588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627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86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631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4961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6720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714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610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430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223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361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430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794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304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D291B17-9318-49DB-B28B-6E5994AE9581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5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ECDB-17DD-4184-8F5A-E0C9664C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0773" y="1113062"/>
            <a:ext cx="3382297" cy="32819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>
                <a:solidFill>
                  <a:srgbClr val="EBEBEB"/>
                </a:solidFill>
              </a:rPr>
              <a:t>Washburn University Graduating Student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45255-1472-4317-A049-A863444F4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3" y="4591665"/>
            <a:ext cx="3382298" cy="1150156"/>
          </a:xfrm>
        </p:spPr>
        <p:txBody>
          <a:bodyPr>
            <a:normAutofit/>
          </a:bodyPr>
          <a:lstStyle/>
          <a:p>
            <a:r>
              <a:rPr lang="en-US"/>
              <a:t>Summer 2018, Fall 2018, Spring 2019</a:t>
            </a:r>
            <a:endParaRPr lang="en-US" dirty="0"/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29251A09-C41A-4F99-978D-5A12C0C77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12" b="983"/>
          <a:stretch/>
        </p:blipFill>
        <p:spPr>
          <a:xfrm>
            <a:off x="1109763" y="1607514"/>
            <a:ext cx="6470907" cy="36398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80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B78964-2B40-4F25-A6E5-33B41607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Survey respondents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D2627-AAF9-4FB1-B6B5-E875C0EB7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Undergraduate 	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68178-F08B-48EA-860E-7B67545701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584 respondents</a:t>
            </a:r>
          </a:p>
          <a:p>
            <a:r>
              <a:rPr lang="en-US" dirty="0"/>
              <a:t>50.0% response rate</a:t>
            </a:r>
          </a:p>
          <a:p>
            <a:r>
              <a:rPr lang="en-US" dirty="0"/>
              <a:t>81% applied for Bachelor’s degree</a:t>
            </a:r>
          </a:p>
          <a:p>
            <a:r>
              <a:rPr lang="en-US" dirty="0"/>
              <a:t>12.7% applied for Associate’s degree</a:t>
            </a:r>
          </a:p>
          <a:p>
            <a:r>
              <a:rPr lang="en-US" dirty="0"/>
              <a:t>6.3% applied for a Certificate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A972C0-104B-4B5A-AB8D-7AC99F1F5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Graduate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07C465-EC0B-4312-B677-B7A84EBE67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97 respondents</a:t>
            </a:r>
          </a:p>
          <a:p>
            <a:r>
              <a:rPr lang="en-US" dirty="0"/>
              <a:t>49.7% response rate</a:t>
            </a:r>
          </a:p>
          <a:p>
            <a:r>
              <a:rPr lang="en-US" dirty="0"/>
              <a:t>73.5% applied for Master’s degree</a:t>
            </a:r>
          </a:p>
          <a:p>
            <a:r>
              <a:rPr lang="en-US" dirty="0"/>
              <a:t>17.3% applied for Post-graduate certificate</a:t>
            </a:r>
          </a:p>
          <a:p>
            <a:r>
              <a:rPr lang="en-US" dirty="0"/>
              <a:t>9.2% applied for Doctoral degree</a:t>
            </a:r>
          </a:p>
        </p:txBody>
      </p:sp>
    </p:spTree>
    <p:extLst>
      <p:ext uri="{BB962C8B-B14F-4D97-AF65-F5344CB8AC3E}">
        <p14:creationId xmlns:p14="http://schemas.microsoft.com/office/powerpoint/2010/main" val="303798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B4D4-FF6C-43B5-9119-1A55EFE4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they plan to do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1F765-F250-47C4-8548-C6A0D8E63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Undergraduate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16D15-0753-49C8-B389-9910E4207C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53.1% Full-time paid employment</a:t>
            </a:r>
          </a:p>
          <a:p>
            <a:r>
              <a:rPr lang="en-US" dirty="0"/>
              <a:t>17.8% Searching for employment</a:t>
            </a:r>
          </a:p>
          <a:p>
            <a:r>
              <a:rPr lang="en-US" dirty="0"/>
              <a:t>14.4% Graduate school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73% Employment directly related to major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6F0EC-B437-4C29-AF43-5E0389000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Graduate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81365-FB11-4A23-A2BD-4857AF33C9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75.5% Full-time paid employment</a:t>
            </a:r>
          </a:p>
          <a:p>
            <a:r>
              <a:rPr lang="en-US" dirty="0"/>
              <a:t>15.3% Searching for employment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86.7% Employment directly related to graduate degree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7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A027-B63B-4C5E-BC24-DABD2BCD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296852" cy="706964"/>
          </a:xfrm>
        </p:spPr>
        <p:txBody>
          <a:bodyPr/>
          <a:lstStyle/>
          <a:p>
            <a:pPr algn="ctr"/>
            <a:r>
              <a:rPr lang="en-US" dirty="0"/>
              <a:t>Reasons for choosing Washburn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B148B-948B-48D1-9B41-2CA6DD871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609" y="2315369"/>
            <a:ext cx="4825157" cy="576262"/>
          </a:xfrm>
        </p:spPr>
        <p:txBody>
          <a:bodyPr/>
          <a:lstStyle/>
          <a:p>
            <a:r>
              <a:rPr lang="en-US" dirty="0"/>
              <a:t>Undergraduate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7ED6D-AFAD-4883-9108-90F4369B9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3" y="2315369"/>
            <a:ext cx="5053755" cy="576262"/>
          </a:xfrm>
        </p:spPr>
        <p:txBody>
          <a:bodyPr/>
          <a:lstStyle/>
          <a:p>
            <a:r>
              <a:rPr lang="en-US" dirty="0"/>
              <a:t>Graduate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6367E85-9273-43A0-AD26-E3DFC03515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6923081"/>
              </p:ext>
            </p:extLst>
          </p:nvPr>
        </p:nvGraphicFramePr>
        <p:xfrm>
          <a:off x="574158" y="2891631"/>
          <a:ext cx="5176607" cy="341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C95ED5E-5859-485E-89F5-ADFB8C17A5C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50588272"/>
              </p:ext>
            </p:extLst>
          </p:nvPr>
        </p:nvGraphicFramePr>
        <p:xfrm>
          <a:off x="6190247" y="2891631"/>
          <a:ext cx="5053755" cy="341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430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A027-B63B-4C5E-BC24-DABD2BCD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1" y="973668"/>
            <a:ext cx="9824484" cy="706964"/>
          </a:xfrm>
        </p:spPr>
        <p:txBody>
          <a:bodyPr/>
          <a:lstStyle/>
          <a:p>
            <a:pPr algn="ctr"/>
            <a:r>
              <a:rPr lang="en-US" dirty="0"/>
              <a:t>Would they make the same choice again?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B148B-948B-48D1-9B41-2CA6DD871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609" y="2315369"/>
            <a:ext cx="4825157" cy="576262"/>
          </a:xfrm>
        </p:spPr>
        <p:txBody>
          <a:bodyPr/>
          <a:lstStyle/>
          <a:p>
            <a:r>
              <a:rPr lang="en-US" dirty="0"/>
              <a:t>Undergraduate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7ED6D-AFAD-4883-9108-90F4369B9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3" y="2315369"/>
            <a:ext cx="5053755" cy="576262"/>
          </a:xfrm>
        </p:spPr>
        <p:txBody>
          <a:bodyPr/>
          <a:lstStyle/>
          <a:p>
            <a:r>
              <a:rPr lang="en-US" dirty="0"/>
              <a:t>Graduate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C615944-59F8-4DD1-8517-58EEF8AB63C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2727757"/>
              </p:ext>
            </p:extLst>
          </p:nvPr>
        </p:nvGraphicFramePr>
        <p:xfrm>
          <a:off x="708660" y="2935933"/>
          <a:ext cx="5274628" cy="316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5925E817-5AC3-4998-805C-5E5785D753C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38162455"/>
              </p:ext>
            </p:extLst>
          </p:nvPr>
        </p:nvGraphicFramePr>
        <p:xfrm>
          <a:off x="6208712" y="2935933"/>
          <a:ext cx="5053755" cy="316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821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1DD2-4477-4510-82D3-2EF4CD65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Quality of a Washburn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52103-1F10-42CE-9D41-F6CF3F58C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Undergraduate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EA0E6-826D-4EF0-9BDE-7C17870EB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Graduate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E521F9-391E-48F6-A2BF-F53946F59D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8247791"/>
              </p:ext>
            </p:extLst>
          </p:nvPr>
        </p:nvGraphicFramePr>
        <p:xfrm>
          <a:off x="711246" y="3179762"/>
          <a:ext cx="4825157" cy="284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1D42173-10F4-468C-A7CF-D7C2009E54F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65581710"/>
              </p:ext>
            </p:extLst>
          </p:nvPr>
        </p:nvGraphicFramePr>
        <p:xfrm>
          <a:off x="6208713" y="3179763"/>
          <a:ext cx="4824412" cy="284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069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03A3-A586-4AEA-B9BE-33AB5A2B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pPr algn="ctr"/>
            <a:r>
              <a:rPr lang="en-US" dirty="0"/>
              <a:t>Limiting factors on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09365-FF33-437E-B267-E3FA4A3F7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Undergraduate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363BB-A063-4194-A80C-8EDF85F642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Employment (26.4%)</a:t>
            </a:r>
          </a:p>
          <a:p>
            <a:r>
              <a:rPr lang="en-US" dirty="0"/>
              <a:t>Finances (18.2%)</a:t>
            </a:r>
          </a:p>
          <a:p>
            <a:r>
              <a:rPr lang="en-US" dirty="0"/>
              <a:t>Commitments beyond classroom (16.5%)</a:t>
            </a:r>
          </a:p>
          <a:p>
            <a:r>
              <a:rPr lang="en-US" dirty="0"/>
              <a:t>Family/Relationships (10.3%)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FE8A0-1C35-4E37-9E10-76F6B8629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Graduate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DFDCD-4B7C-433D-A8DF-92ACC303F3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Employment (32.4%)</a:t>
            </a:r>
          </a:p>
          <a:p>
            <a:r>
              <a:rPr lang="en-US" dirty="0"/>
              <a:t>Commitments beyond classroom (27%)</a:t>
            </a:r>
          </a:p>
          <a:p>
            <a:r>
              <a:rPr lang="en-US" dirty="0"/>
              <a:t>Finances (10.8%)</a:t>
            </a:r>
          </a:p>
          <a:p>
            <a:r>
              <a:rPr lang="en-US" dirty="0"/>
              <a:t>Family/Relationships (8.1%)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5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0BD0-2046-45E8-B70A-0254718E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facilitating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28692-FFE6-47B3-81F9-1A6993F57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Undergraduate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E036A-16D7-4613-8F51-F30F05ECA2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Financial Aid (20.2%)</a:t>
            </a:r>
          </a:p>
          <a:p>
            <a:r>
              <a:rPr lang="en-US" dirty="0"/>
              <a:t>Academic Advising (19.7%)</a:t>
            </a:r>
          </a:p>
          <a:p>
            <a:r>
              <a:rPr lang="en-US" dirty="0"/>
              <a:t>Faculty Mentoring/Support (17.8%)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08C5E-13BE-4AEF-A070-5F4E38E3C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Graduate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5A468-E804-4DAE-80D8-29F03532A3E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Faculty Mentoring/Support (28.2%)</a:t>
            </a:r>
          </a:p>
          <a:p>
            <a:r>
              <a:rPr lang="en-US" dirty="0"/>
              <a:t>Financial Aid (26.9%)</a:t>
            </a:r>
          </a:p>
          <a:p>
            <a:r>
              <a:rPr lang="en-US" dirty="0"/>
              <a:t>Academic Advising (17.9%)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0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7E75-1D14-4925-B19F-609A08C1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Their advice to incoming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C2065-1062-44FE-B415-81CFDF9C9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Undergraduate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0F5F0-8B6D-4444-B2D8-B0CA7B83E4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Communicate with professors and use office hours</a:t>
            </a:r>
          </a:p>
          <a:p>
            <a:r>
              <a:rPr lang="en-US" dirty="0"/>
              <a:t>Ask questions and engage in the classroom</a:t>
            </a:r>
          </a:p>
          <a:p>
            <a:r>
              <a:rPr lang="en-US" dirty="0"/>
              <a:t>Utilize instructor’s expertise and advice</a:t>
            </a:r>
          </a:p>
          <a:p>
            <a:r>
              <a:rPr lang="en-US" dirty="0"/>
              <a:t>Use the resources available on campus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E549F-28E0-4D5B-BD0C-4937C5DF1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Graduate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A5F65-0A9E-4E87-BFA9-4D086F9971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Get involved with campus activities, clubs and organizations</a:t>
            </a:r>
          </a:p>
          <a:p>
            <a:r>
              <a:rPr lang="en-US" dirty="0"/>
              <a:t>Get to know professors and classmates</a:t>
            </a:r>
          </a:p>
          <a:p>
            <a:r>
              <a:rPr lang="en-US" dirty="0"/>
              <a:t>Use the resources available on campus</a:t>
            </a:r>
          </a:p>
          <a:p>
            <a:r>
              <a:rPr lang="en-US" dirty="0"/>
              <a:t>Don’t hesitate to ask questions</a:t>
            </a:r>
          </a:p>
        </p:txBody>
      </p:sp>
    </p:spTree>
    <p:extLst>
      <p:ext uri="{BB962C8B-B14F-4D97-AF65-F5344CB8AC3E}">
        <p14:creationId xmlns:p14="http://schemas.microsoft.com/office/powerpoint/2010/main" val="3393328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AA0922426A0143948B3D9A24F3AA35" ma:contentTypeVersion="5" ma:contentTypeDescription="Create a new document." ma:contentTypeScope="" ma:versionID="05897584efe30e4059557e942a8cf106">
  <xsd:schema xmlns:xsd="http://www.w3.org/2001/XMLSchema" xmlns:xs="http://www.w3.org/2001/XMLSchema" xmlns:p="http://schemas.microsoft.com/office/2006/metadata/properties" xmlns:ns3="99e238df-a3b3-4090-b366-5a920532b4c1" xmlns:ns4="356fd278-d980-40ce-9681-5729126a2372" targetNamespace="http://schemas.microsoft.com/office/2006/metadata/properties" ma:root="true" ma:fieldsID="ede541ff4582090a1039c563ef069330" ns3:_="" ns4:_="">
    <xsd:import namespace="99e238df-a3b3-4090-b366-5a920532b4c1"/>
    <xsd:import namespace="356fd278-d980-40ce-9681-5729126a237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238df-a3b3-4090-b366-5a920532b4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fd278-d980-40ce-9681-5729126a23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0DC137-E431-4804-9E95-1700E04A4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e238df-a3b3-4090-b366-5a920532b4c1"/>
    <ds:schemaRef ds:uri="356fd278-d980-40ce-9681-5729126a23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2FF473-223F-4741-9127-8FF1C9BFB0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1884CF-83CD-4EB9-BB31-38FD43B9FEA2}">
  <ds:schemaRefs>
    <ds:schemaRef ds:uri="http://purl.org/dc/elements/1.1/"/>
    <ds:schemaRef ds:uri="http://schemas.microsoft.com/office/2006/metadata/properties"/>
    <ds:schemaRef ds:uri="99e238df-a3b3-4090-b366-5a920532b4c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56fd278-d980-40ce-9681-5729126a237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411</TotalTime>
  <Words>330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Washburn University Graduating Student Survey</vt:lpstr>
      <vt:lpstr>Survey respondents</vt:lpstr>
      <vt:lpstr>What they plan to do next</vt:lpstr>
      <vt:lpstr>Reasons for choosing Washburn</vt:lpstr>
      <vt:lpstr>Would they make the same choice again?</vt:lpstr>
      <vt:lpstr>Quality of a Washburn Education</vt:lpstr>
      <vt:lpstr>Limiting factors on focus</vt:lpstr>
      <vt:lpstr>Factors facilitating focus</vt:lpstr>
      <vt:lpstr>Their advice to incoming students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Washburn University Graduating Student Survey</dc:title>
  <dc:creator>Aileen Ball</dc:creator>
  <cp:lastModifiedBy>Aileen Ball</cp:lastModifiedBy>
  <cp:revision>15</cp:revision>
  <dcterms:created xsi:type="dcterms:W3CDTF">2019-09-26T14:35:34Z</dcterms:created>
  <dcterms:modified xsi:type="dcterms:W3CDTF">2019-10-02T15:17:31Z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0x010100F4AA0922426A0143948B3D9A24F3AA35</vt:lpwstr>
  </property>
</Properties>
</file>