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70" r:id="rId7"/>
    <p:sldId id="279" r:id="rId8"/>
    <p:sldId id="280" r:id="rId9"/>
    <p:sldId id="281" r:id="rId10"/>
    <p:sldId id="288" r:id="rId11"/>
    <p:sldId id="282" r:id="rId12"/>
    <p:sldId id="283" r:id="rId13"/>
    <p:sldId id="284" r:id="rId14"/>
    <p:sldId id="286" r:id="rId15"/>
    <p:sldId id="287" r:id="rId16"/>
    <p:sldId id="27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y Johnson" initials="JJ" lastIdx="1" clrIdx="0">
    <p:extLst>
      <p:ext uri="{19B8F6BF-5375-455C-9EA6-DF929625EA0E}">
        <p15:presenceInfo xmlns:p15="http://schemas.microsoft.com/office/powerpoint/2012/main" userId="S-1-5-21-2146129867-1908492991-765754207-118044" providerId="AD"/>
      </p:ext>
    </p:extLst>
  </p:cmAuthor>
  <p:cmAuthor id="2" name="Mary Gruber" initials="MG" lastIdx="0" clrIdx="1">
    <p:extLst>
      <p:ext uri="{19B8F6BF-5375-455C-9EA6-DF929625EA0E}">
        <p15:presenceInfo xmlns:p15="http://schemas.microsoft.com/office/powerpoint/2012/main" userId="S-1-5-21-2146129867-1908492991-765754207-10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1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perform a budget query in self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Banner 9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366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68793"/>
              </p:ext>
            </p:extLst>
          </p:nvPr>
        </p:nvGraphicFramePr>
        <p:xfrm>
          <a:off x="1219201" y="372533"/>
          <a:ext cx="10041466" cy="599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3345">
                  <a:extLst>
                    <a:ext uri="{9D8B030D-6E8A-4147-A177-3AD203B41FA5}">
                      <a16:colId xmlns:a16="http://schemas.microsoft.com/office/drawing/2014/main" val="353577036"/>
                    </a:ext>
                  </a:extLst>
                </a:gridCol>
                <a:gridCol w="7738121">
                  <a:extLst>
                    <a:ext uri="{9D8B030D-6E8A-4147-A177-3AD203B41FA5}">
                      <a16:colId xmlns:a16="http://schemas.microsoft.com/office/drawing/2014/main" val="3121377958"/>
                    </a:ext>
                  </a:extLst>
                </a:gridCol>
              </a:tblGrid>
              <a:tr h="394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5528142"/>
                  </a:ext>
                </a:extLst>
              </a:tr>
              <a:tr h="590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955" marR="147955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74955" marR="147955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The fiscal year you want to search in (usually the current year)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6592841"/>
                  </a:ext>
                </a:extLst>
              </a:tr>
              <a:tr h="1005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Fiscal period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12700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The fiscal period you want to search in (there are 14 periods in a year). July is period 1 and June is period 12. Period 14 is year to date including any</a:t>
                      </a:r>
                    </a:p>
                    <a:p>
                      <a:pPr marL="27495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year-end adjustments.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8308009"/>
                  </a:ext>
                </a:extLst>
              </a:tr>
              <a:tr h="529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Comparison Fiscal year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955" marR="105410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If you want to do a comparison between two time periods select the second fiscal year here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9398050"/>
                  </a:ext>
                </a:extLst>
              </a:tr>
              <a:tr h="529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Comparison Fiscal period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955" marR="105410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If you want to do a comparison between two time periods select the second fiscal period here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2093557"/>
                  </a:ext>
                </a:extLst>
              </a:tr>
              <a:tr h="462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Commitment Type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Leave as “All”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8744523"/>
                  </a:ext>
                </a:extLst>
              </a:tr>
              <a:tr h="529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Chart of Accounts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955" marR="374015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W for Washburn, K for Washburn Institute of Technology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0162804"/>
                  </a:ext>
                </a:extLst>
              </a:tr>
              <a:tr h="47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Leave this blank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0382873"/>
                  </a:ext>
                </a:extLst>
              </a:tr>
              <a:tr h="47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Fund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The fund code (usually 100000)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5972738"/>
                  </a:ext>
                </a:extLst>
              </a:tr>
              <a:tr h="529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955" marR="274320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 code created by you to track specific types of spending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2975955"/>
                  </a:ext>
                </a:extLst>
              </a:tr>
              <a:tr h="4736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The department code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416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10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76299"/>
              </p:ext>
            </p:extLst>
          </p:nvPr>
        </p:nvGraphicFramePr>
        <p:xfrm>
          <a:off x="1236133" y="253999"/>
          <a:ext cx="10312399" cy="62314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5492">
                  <a:extLst>
                    <a:ext uri="{9D8B030D-6E8A-4147-A177-3AD203B41FA5}">
                      <a16:colId xmlns:a16="http://schemas.microsoft.com/office/drawing/2014/main" val="353577036"/>
                    </a:ext>
                  </a:extLst>
                </a:gridCol>
                <a:gridCol w="7946907">
                  <a:extLst>
                    <a:ext uri="{9D8B030D-6E8A-4147-A177-3AD203B41FA5}">
                      <a16:colId xmlns:a16="http://schemas.microsoft.com/office/drawing/2014/main" val="3121377958"/>
                    </a:ext>
                  </a:extLst>
                </a:gridCol>
              </a:tblGrid>
              <a:tr h="475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5528142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The department code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4167263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 specific room or building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2825344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 specific grant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9130240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Fund Type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 specific fund type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9514588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An item account number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1198782"/>
                  </a:ext>
                </a:extLst>
              </a:tr>
              <a:tr h="556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Account Type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 specific account type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2161133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The program code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3261774"/>
                  </a:ext>
                </a:extLst>
              </a:tr>
              <a:tr h="637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Include Revenue Accounts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4955" marR="155575">
                        <a:lnSpc>
                          <a:spcPts val="135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You can include revenue accounts along with the expenditure accounts by checking the box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6374878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  <a:latin typeface="Calibri" panose="020F0502020204030204" pitchFamily="34" charset="0"/>
                        </a:rPr>
                        <a:t>Save Query As: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You can save the query by naming it in the box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9421296"/>
                  </a:ext>
                </a:extLst>
              </a:tr>
              <a:tr h="570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68580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Shared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74955" marR="0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You can share the query by checking the box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789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8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44E9-29A3-4F74-AA8D-26C7A70A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83" y="368116"/>
            <a:ext cx="2414826" cy="4588197"/>
          </a:xfrm>
        </p:spPr>
        <p:txBody>
          <a:bodyPr>
            <a:normAutofit/>
          </a:bodyPr>
          <a:lstStyle/>
          <a:p>
            <a:r>
              <a:rPr lang="en-US" dirty="0"/>
              <a:t>Sample budget query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572F8-F149-4D89-8FD2-3AC07D87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38" y="-10687"/>
            <a:ext cx="3392557" cy="69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0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76B6-E5A1-4DF3-949A-C5323C96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87080"/>
            <a:ext cx="9963312" cy="570613"/>
          </a:xfrm>
        </p:spPr>
        <p:txBody>
          <a:bodyPr>
            <a:normAutofit/>
          </a:bodyPr>
          <a:lstStyle/>
          <a:p>
            <a:r>
              <a:rPr lang="en-US" sz="2000" dirty="0"/>
              <a:t>After you submit your budget query, the results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56C0-E26F-48DF-A6C2-DE958C2E1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8D37C-E447-49FD-B212-F1D87D23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" y="776175"/>
            <a:ext cx="12036056" cy="4933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F0E4-9C5A-41EB-A571-FEDAC498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6065426"/>
            <a:ext cx="8379061" cy="3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5D303-FB55-4FF6-A752-E045F402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306" y="283383"/>
            <a:ext cx="4548154" cy="125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6783E-CCC2-4551-92F6-DFF1CB5F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094" y="1619787"/>
            <a:ext cx="7621209" cy="2748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738A4-2829-4DA4-BB87-F480BEC90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094" y="4452933"/>
            <a:ext cx="7662714" cy="20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645D-9073-42D1-9CC5-BBD60B2B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66" y="177672"/>
            <a:ext cx="9505508" cy="1006549"/>
          </a:xfrm>
        </p:spPr>
        <p:txBody>
          <a:bodyPr>
            <a:normAutofit fontScale="90000"/>
          </a:bodyPr>
          <a:lstStyle/>
          <a:p>
            <a:r>
              <a:rPr lang="en-US" dirty="0"/>
              <a:t>Clicking on the blue document codes will take you to a PDF of document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B42111-03F2-4808-87C3-A035C5EAE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554" y="1329995"/>
            <a:ext cx="4089733" cy="54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357810"/>
            <a:ext cx="10353762" cy="5817704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If you need any help with how to enter your department information in the query, please contact the Accounting Office or stop by Morgan Hall Rm 211.</a:t>
            </a:r>
          </a:p>
          <a:p>
            <a:endParaRPr lang="en-US" sz="3200" dirty="0"/>
          </a:p>
          <a:p>
            <a:r>
              <a:rPr lang="en-US" sz="3200" dirty="0"/>
              <a:t>Please contact ITS for other Banner 9 Technical issues or questions.</a:t>
            </a:r>
          </a:p>
        </p:txBody>
      </p:sp>
    </p:spTree>
    <p:extLst>
      <p:ext uri="{BB962C8B-B14F-4D97-AF65-F5344CB8AC3E}">
        <p14:creationId xmlns:p14="http://schemas.microsoft.com/office/powerpoint/2010/main" val="163767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r="26789" b="6595"/>
          <a:stretch/>
        </p:blipFill>
        <p:spPr>
          <a:xfrm>
            <a:off x="913795" y="1566154"/>
            <a:ext cx="7363840" cy="44163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71728"/>
          </a:xfrm>
        </p:spPr>
        <p:txBody>
          <a:bodyPr/>
          <a:lstStyle/>
          <a:p>
            <a:r>
              <a:rPr lang="en-US" dirty="0">
                <a:latin typeface="+mn-lt"/>
              </a:rPr>
              <a:t>Accessing Banner 9 self-service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1430" y="2237362"/>
            <a:ext cx="3670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In </a:t>
            </a:r>
            <a:r>
              <a:rPr lang="en-US" sz="2000" dirty="0" err="1"/>
              <a:t>MyWashburn</a:t>
            </a:r>
            <a:r>
              <a:rPr lang="en-US" sz="2000" dirty="0"/>
              <a:t>, on the “Employee screen” or the “Finance” screen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Under “Finance Information”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Click on “Finance Dashboard”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256834" y="2519464"/>
            <a:ext cx="1264596" cy="136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6488350" y="3360747"/>
            <a:ext cx="2033080" cy="248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4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1014"/>
            <a:ext cx="10353761" cy="93385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Getting Started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5645" y="4600513"/>
            <a:ext cx="394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My Finance Query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93" y="1337710"/>
            <a:ext cx="10353675" cy="2927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AF60D-186E-4A76-926A-8A6C90B9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92" y="5370249"/>
            <a:ext cx="9439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5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0371"/>
            <a:ext cx="10353761" cy="555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My finance query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210170" y="4174246"/>
            <a:ext cx="475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start a query, click on the “New Query” blue box in the upper right of the screen.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938" y="2539999"/>
            <a:ext cx="9790465" cy="1634245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9364133" y="2895600"/>
            <a:ext cx="855134" cy="999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6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2005" y="2802577"/>
            <a:ext cx="973777" cy="225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y Finance Query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17836" r="25689" b="12032"/>
          <a:stretch/>
        </p:blipFill>
        <p:spPr>
          <a:xfrm>
            <a:off x="293623" y="624794"/>
            <a:ext cx="5838168" cy="4581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70" y="2536859"/>
            <a:ext cx="28956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819770" y="530068"/>
            <a:ext cx="4838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Type defaults to </a:t>
            </a:r>
          </a:p>
          <a:p>
            <a:r>
              <a:rPr lang="en-US" sz="2400" dirty="0"/>
              <a:t>“Budget Quick Query.” </a:t>
            </a:r>
          </a:p>
          <a:p>
            <a:r>
              <a:rPr lang="en-US" sz="2400" dirty="0"/>
              <a:t>Use the dropdown box to select “Budget Status by Account.”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3004903" y="1574800"/>
            <a:ext cx="3800141" cy="27718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0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92396" y="493178"/>
            <a:ext cx="3947967" cy="5429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On this screen you will enter your query values.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Fill in query values as needed. See Page 10 for value descriptions.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Not all values are required.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Chart and Organization fields are required.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You can still use the wildcard for your selection (%) in a box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(continues on next page)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493178"/>
            <a:ext cx="6477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29" y="710330"/>
            <a:ext cx="6715034" cy="4407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11183" y="710330"/>
            <a:ext cx="4065639" cy="56800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Scroll down screen for these items: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Check the box to “Include Revenue Accounts” if you want revenue accounts to pull into the query.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Select the “Fiscal Year” for the query.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If you want to compare years, enter a “Comparison Fiscal Year.”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Select the “Fiscal Period.” Period 14 is year to date including any year-end adjustments.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(continues on next page)</a:t>
            </a:r>
          </a:p>
        </p:txBody>
      </p:sp>
    </p:spTree>
    <p:extLst>
      <p:ext uri="{BB962C8B-B14F-4D97-AF65-F5344CB8AC3E}">
        <p14:creationId xmlns:p14="http://schemas.microsoft.com/office/powerpoint/2010/main" val="336199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09" y="1014412"/>
            <a:ext cx="6759474" cy="3646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4298" y="1014412"/>
            <a:ext cx="3651114" cy="32319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Select the columns you want to appear on the report generated by the query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(see next page for column descriptions).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Click SUBMIT to run the query.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9556"/>
              </p:ext>
            </p:extLst>
          </p:nvPr>
        </p:nvGraphicFramePr>
        <p:xfrm>
          <a:off x="1297858" y="766919"/>
          <a:ext cx="9660194" cy="56043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18204">
                  <a:extLst>
                    <a:ext uri="{9D8B030D-6E8A-4147-A177-3AD203B41FA5}">
                      <a16:colId xmlns:a16="http://schemas.microsoft.com/office/drawing/2014/main" val="1621645262"/>
                    </a:ext>
                  </a:extLst>
                </a:gridCol>
                <a:gridCol w="7841990">
                  <a:extLst>
                    <a:ext uri="{9D8B030D-6E8A-4147-A177-3AD203B41FA5}">
                      <a16:colId xmlns:a16="http://schemas.microsoft.com/office/drawing/2014/main" val="206486004"/>
                    </a:ext>
                  </a:extLst>
                </a:gridCol>
              </a:tblGrid>
              <a:tr h="4869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Adopted Budget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Original budget allocation given at the beginning of the Fiscal Year.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166163"/>
                  </a:ext>
                </a:extLst>
              </a:tr>
              <a:tr h="693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Adjustment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additions or reductions made to the budget since the original allocation. This includes Both Permanent and Temporary adjustments.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370312"/>
                  </a:ext>
                </a:extLst>
              </a:tr>
              <a:tr h="697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Budget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Budget. Adopted Budget plus or minus any Budget Adjustments. Total of all budget transactions. Details on actual transactions can be obtained by “drilling” down on this field.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168534"/>
                  </a:ext>
                </a:extLst>
              </a:tr>
              <a:tr h="65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Budget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Adjustments done in the current year that are temporary in nature. (Budget Adjustments that will not roll over to the next fiscal year.)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293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Accounted Budget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Budget. Adopted Budget plus or minus Temporary Budget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66475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to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Year-to-date activity. Represents actual revenue and expenditures posted.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431219"/>
                  </a:ext>
                </a:extLst>
              </a:tr>
              <a:tr h="684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Encumbrances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Generated by purchase </a:t>
                      </a: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orders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contracts or salary obligations; funds committed for future payments.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322746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Generated by purchase </a:t>
                      </a: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requisitions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Setting aside of budget.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816495"/>
                  </a:ext>
                </a:extLst>
              </a:tr>
              <a:tr h="624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Equal to the total budget set aside for future obligations. Commitments= Reservations + Encumbrances.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885594"/>
                  </a:ext>
                </a:extLst>
              </a:tr>
              <a:tr h="357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Balance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Remaining Budget left to spend. = Accounted Budget +/- Commitments +/- Year to 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13846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5367" y="221226"/>
            <a:ext cx="526517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 of Operating Ledger Data Columns</a:t>
            </a:r>
          </a:p>
        </p:txBody>
      </p:sp>
    </p:spTree>
    <p:extLst>
      <p:ext uri="{BB962C8B-B14F-4D97-AF65-F5344CB8AC3E}">
        <p14:creationId xmlns:p14="http://schemas.microsoft.com/office/powerpoint/2010/main" val="47890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2298</TotalTime>
  <Words>781</Words>
  <Application>Microsoft Office PowerPoint</Application>
  <PresentationFormat>Widescreen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Courier New</vt:lpstr>
      <vt:lpstr>Rockwell</vt:lpstr>
      <vt:lpstr>Times New Roman</vt:lpstr>
      <vt:lpstr>Damask</vt:lpstr>
      <vt:lpstr>How to perform a budget query in self service</vt:lpstr>
      <vt:lpstr>Accessing Banner 9 self-service</vt:lpstr>
      <vt:lpstr>Getting Started</vt:lpstr>
      <vt:lpstr>My finance query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budget query</vt:lpstr>
      <vt:lpstr>After you submit your budget query, the results display</vt:lpstr>
      <vt:lpstr>PowerPoint Presentation</vt:lpstr>
      <vt:lpstr>Clicking on the blue document codes will take you to a PDF of document</vt:lpstr>
      <vt:lpstr>PowerPoint Presentation</vt:lpstr>
    </vt:vector>
  </TitlesOfParts>
  <Company>Washburn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requisition in self serve</dc:title>
  <dc:creator>kari.hachiya@washburn.edu</dc:creator>
  <cp:lastModifiedBy>Marsha Stromgren</cp:lastModifiedBy>
  <cp:revision>125</cp:revision>
  <cp:lastPrinted>2021-01-08T15:15:18Z</cp:lastPrinted>
  <dcterms:created xsi:type="dcterms:W3CDTF">2019-02-28T15:27:16Z</dcterms:created>
  <dcterms:modified xsi:type="dcterms:W3CDTF">2023-04-06T19:34:27Z</dcterms:modified>
</cp:coreProperties>
</file>